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</p:sldIdLst>
  <p:sldSz cx="18288000" cy="10287000"/>
  <p:notesSz cx="6858000" cy="9144000"/>
  <p:embeddedFontLst>
    <p:embeddedFont>
      <p:font typeface="League Spartan" pitchFamily="2" charset="77"/>
      <p:regular r:id="rId32"/>
      <p:bold r:id="rId33"/>
    </p:embeddedFont>
    <p:embeddedFont>
      <p:font typeface="Oswald" pitchFamily="2" charset="77"/>
      <p:regular r:id="rId34"/>
      <p:bold r:id="rId35"/>
    </p:embeddedFont>
    <p:embeddedFont>
      <p:font typeface="Oswald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 autoAdjust="0"/>
    <p:restoredTop sz="94581" autoAdjust="0"/>
  </p:normalViewPr>
  <p:slideViewPr>
    <p:cSldViewPr>
      <p:cViewPr varScale="1">
        <p:scale>
          <a:sx n="75" d="100"/>
          <a:sy n="75" d="100"/>
        </p:scale>
        <p:origin x="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11.svg"/><Relationship Id="rId5" Type="http://schemas.openxmlformats.org/officeDocument/2006/relationships/image" Target="../media/image24.png"/><Relationship Id="rId10" Type="http://schemas.openxmlformats.org/officeDocument/2006/relationships/image" Target="../media/image10.png"/><Relationship Id="rId4" Type="http://schemas.openxmlformats.org/officeDocument/2006/relationships/image" Target="../media/image23.sv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5.png"/><Relationship Id="rId7" Type="http://schemas.openxmlformats.org/officeDocument/2006/relationships/image" Target="../media/image4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2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sv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1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-846591" y="-381461"/>
            <a:ext cx="3750581" cy="11049923"/>
            <a:chOff x="0" y="0"/>
            <a:chExt cx="987807" cy="29102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87807" cy="2910268"/>
            </a:xfrm>
            <a:custGeom>
              <a:avLst/>
              <a:gdLst/>
              <a:ahLst/>
              <a:cxnLst/>
              <a:rect l="l" t="t" r="r" b="b"/>
              <a:pathLst>
                <a:path w="987807" h="2910268">
                  <a:moveTo>
                    <a:pt x="0" y="0"/>
                  </a:moveTo>
                  <a:lnTo>
                    <a:pt x="987807" y="0"/>
                  </a:lnTo>
                  <a:lnTo>
                    <a:pt x="987807" y="2910268"/>
                  </a:lnTo>
                  <a:lnTo>
                    <a:pt x="0" y="2910268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87807" cy="29578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66410" y="1230492"/>
            <a:ext cx="5575541" cy="1467248"/>
          </a:xfrm>
          <a:custGeom>
            <a:avLst/>
            <a:gdLst/>
            <a:ahLst/>
            <a:cxnLst/>
            <a:rect l="l" t="t" r="r" b="b"/>
            <a:pathLst>
              <a:path w="5575541" h="1467248">
                <a:moveTo>
                  <a:pt x="0" y="0"/>
                </a:moveTo>
                <a:lnTo>
                  <a:pt x="5575541" y="0"/>
                </a:lnTo>
                <a:lnTo>
                  <a:pt x="5575541" y="1467248"/>
                </a:lnTo>
                <a:lnTo>
                  <a:pt x="0" y="1467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3966410" y="3870325"/>
            <a:ext cx="8155305" cy="242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WELCOME TO</a:t>
            </a:r>
          </a:p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SE-232 PRESENTATION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66410" y="6568065"/>
            <a:ext cx="13407190" cy="11525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 b="1" dirty="0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TOPIC OF PRESENTATION - LINUX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9144000" y="-199566"/>
            <a:ext cx="10316906" cy="10686132"/>
            <a:chOff x="0" y="0"/>
            <a:chExt cx="2717210" cy="2814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7210" cy="2814455"/>
            </a:xfrm>
            <a:custGeom>
              <a:avLst/>
              <a:gdLst/>
              <a:ahLst/>
              <a:cxnLst/>
              <a:rect l="l" t="t" r="r" b="b"/>
              <a:pathLst>
                <a:path w="2717210" h="2814455">
                  <a:moveTo>
                    <a:pt x="38271" y="0"/>
                  </a:moveTo>
                  <a:lnTo>
                    <a:pt x="2678939" y="0"/>
                  </a:lnTo>
                  <a:cubicBezTo>
                    <a:pt x="2700076" y="0"/>
                    <a:pt x="2717210" y="17134"/>
                    <a:pt x="2717210" y="38271"/>
                  </a:cubicBezTo>
                  <a:lnTo>
                    <a:pt x="2717210" y="2776184"/>
                  </a:lnTo>
                  <a:cubicBezTo>
                    <a:pt x="2717210" y="2797320"/>
                    <a:pt x="2700076" y="2814455"/>
                    <a:pt x="2678939" y="2814455"/>
                  </a:cubicBezTo>
                  <a:lnTo>
                    <a:pt x="38271" y="2814455"/>
                  </a:lnTo>
                  <a:cubicBezTo>
                    <a:pt x="17134" y="2814455"/>
                    <a:pt x="0" y="2797320"/>
                    <a:pt x="0" y="2776184"/>
                  </a:cubicBezTo>
                  <a:lnTo>
                    <a:pt x="0" y="38271"/>
                  </a:lnTo>
                  <a:cubicBezTo>
                    <a:pt x="0" y="17134"/>
                    <a:pt x="17134" y="0"/>
                    <a:pt x="38271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17210" cy="2862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001719" y="1164953"/>
            <a:ext cx="5107929" cy="1975153"/>
          </a:xfrm>
          <a:custGeom>
            <a:avLst/>
            <a:gdLst/>
            <a:ahLst/>
            <a:cxnLst/>
            <a:rect l="l" t="t" r="r" b="b"/>
            <a:pathLst>
              <a:path w="5107929" h="1975153">
                <a:moveTo>
                  <a:pt x="0" y="0"/>
                </a:moveTo>
                <a:lnTo>
                  <a:pt x="5107929" y="0"/>
                </a:lnTo>
                <a:lnTo>
                  <a:pt x="5107929" y="1975153"/>
                </a:lnTo>
                <a:lnTo>
                  <a:pt x="0" y="1975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Freeform 7"/>
          <p:cNvSpPr/>
          <p:nvPr/>
        </p:nvSpPr>
        <p:spPr>
          <a:xfrm>
            <a:off x="2001719" y="3828423"/>
            <a:ext cx="5107929" cy="4469438"/>
          </a:xfrm>
          <a:custGeom>
            <a:avLst/>
            <a:gdLst/>
            <a:ahLst/>
            <a:cxnLst/>
            <a:rect l="l" t="t" r="r" b="b"/>
            <a:pathLst>
              <a:path w="5107929" h="4469438">
                <a:moveTo>
                  <a:pt x="0" y="0"/>
                </a:moveTo>
                <a:lnTo>
                  <a:pt x="5107929" y="0"/>
                </a:lnTo>
                <a:lnTo>
                  <a:pt x="5107929" y="4469438"/>
                </a:lnTo>
                <a:lnTo>
                  <a:pt x="0" y="4469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TextBox 8"/>
          <p:cNvSpPr txBox="1"/>
          <p:nvPr/>
        </p:nvSpPr>
        <p:spPr>
          <a:xfrm>
            <a:off x="10398521" y="1347617"/>
            <a:ext cx="651147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USER SPACE VS KERNEL SPACE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654138" y="2658672"/>
            <a:ext cx="6000238" cy="563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6"/>
              </a:lnSpc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User Space:</a:t>
            </a:r>
          </a:p>
          <a:p>
            <a:pPr marL="574624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Runs applications and utilities.</a:t>
            </a:r>
          </a:p>
          <a:p>
            <a:pPr marL="574624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Limited access to system resources.</a:t>
            </a:r>
          </a:p>
          <a:p>
            <a:pPr marL="574624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If something crashes, it doesn’t affect the entire system.</a:t>
            </a:r>
          </a:p>
          <a:p>
            <a:pPr algn="just">
              <a:lnSpc>
                <a:spcPts val="3726"/>
              </a:lnSpc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Kernel Space:</a:t>
            </a:r>
          </a:p>
          <a:p>
            <a:pPr marL="574624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Directly interacts with hardware.</a:t>
            </a:r>
          </a:p>
          <a:p>
            <a:pPr marL="574624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Manages system resources like CPU, memory, and I/O.</a:t>
            </a:r>
          </a:p>
          <a:p>
            <a:pPr marL="574624" lvl="1" indent="-287312" algn="just">
              <a:lnSpc>
                <a:spcPts val="3726"/>
              </a:lnSpc>
              <a:spcBef>
                <a:spcPct val="0"/>
              </a:spcBef>
              <a:buFont typeface="Arial"/>
              <a:buChar char="•"/>
            </a:pPr>
            <a:r>
              <a:rPr lang="en-US" sz="2661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A crash here could affect the entire system.</a:t>
            </a:r>
          </a:p>
          <a:p>
            <a:pPr algn="just">
              <a:lnSpc>
                <a:spcPts val="3726"/>
              </a:lnSpc>
              <a:spcBef>
                <a:spcPct val="0"/>
              </a:spcBef>
            </a:pPr>
            <a:endParaRPr lang="en-US" sz="2661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2049945" y="4329770"/>
            <a:ext cx="1261821" cy="1254938"/>
          </a:xfrm>
          <a:custGeom>
            <a:avLst/>
            <a:gdLst/>
            <a:ahLst/>
            <a:cxnLst/>
            <a:rect l="l" t="t" r="r" b="b"/>
            <a:pathLst>
              <a:path w="1261821" h="1254938">
                <a:moveTo>
                  <a:pt x="0" y="0"/>
                </a:moveTo>
                <a:lnTo>
                  <a:pt x="1261821" y="0"/>
                </a:lnTo>
                <a:lnTo>
                  <a:pt x="1261821" y="1254938"/>
                </a:lnTo>
                <a:lnTo>
                  <a:pt x="0" y="1254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7673458" y="1028700"/>
            <a:ext cx="2941083" cy="1305106"/>
          </a:xfrm>
          <a:custGeom>
            <a:avLst/>
            <a:gdLst/>
            <a:ahLst/>
            <a:cxnLst/>
            <a:rect l="l" t="t" r="r" b="b"/>
            <a:pathLst>
              <a:path w="2941083" h="1305106">
                <a:moveTo>
                  <a:pt x="0" y="0"/>
                </a:moveTo>
                <a:lnTo>
                  <a:pt x="2941084" y="0"/>
                </a:lnTo>
                <a:lnTo>
                  <a:pt x="2941084" y="1305106"/>
                </a:lnTo>
                <a:lnTo>
                  <a:pt x="0" y="1305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10614542" y="4298155"/>
            <a:ext cx="1403588" cy="1122586"/>
          </a:xfrm>
          <a:custGeom>
            <a:avLst/>
            <a:gdLst/>
            <a:ahLst/>
            <a:cxnLst/>
            <a:rect l="l" t="t" r="r" b="b"/>
            <a:pathLst>
              <a:path w="1403588" h="1122586">
                <a:moveTo>
                  <a:pt x="0" y="0"/>
                </a:moveTo>
                <a:lnTo>
                  <a:pt x="1403587" y="0"/>
                </a:lnTo>
                <a:lnTo>
                  <a:pt x="1403587" y="1122586"/>
                </a:lnTo>
                <a:lnTo>
                  <a:pt x="0" y="11225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8121133" y="3371699"/>
            <a:ext cx="1249709" cy="2975497"/>
          </a:xfrm>
          <a:custGeom>
            <a:avLst/>
            <a:gdLst/>
            <a:ahLst/>
            <a:cxnLst/>
            <a:rect l="l" t="t" r="r" b="b"/>
            <a:pathLst>
              <a:path w="1249709" h="2975497">
                <a:moveTo>
                  <a:pt x="0" y="0"/>
                </a:moveTo>
                <a:lnTo>
                  <a:pt x="1249709" y="0"/>
                </a:lnTo>
                <a:lnTo>
                  <a:pt x="1249709" y="2975498"/>
                </a:lnTo>
                <a:lnTo>
                  <a:pt x="0" y="2975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3759441" y="4499086"/>
            <a:ext cx="3914017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USER SPACE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89394" y="4401295"/>
            <a:ext cx="4662811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7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KERNEL SPACE</a:t>
            </a:r>
          </a:p>
        </p:txBody>
      </p:sp>
      <p:sp>
        <p:nvSpPr>
          <p:cNvPr id="9" name="Freeform 9"/>
          <p:cNvSpPr/>
          <p:nvPr/>
        </p:nvSpPr>
        <p:spPr>
          <a:xfrm>
            <a:off x="6225974" y="7022080"/>
            <a:ext cx="5539622" cy="1138140"/>
          </a:xfrm>
          <a:custGeom>
            <a:avLst/>
            <a:gdLst/>
            <a:ahLst/>
            <a:cxnLst/>
            <a:rect l="l" t="t" r="r" b="b"/>
            <a:pathLst>
              <a:path w="5539622" h="1138140">
                <a:moveTo>
                  <a:pt x="0" y="0"/>
                </a:moveTo>
                <a:lnTo>
                  <a:pt x="5539622" y="0"/>
                </a:lnTo>
                <a:lnTo>
                  <a:pt x="5539622" y="1138140"/>
                </a:lnTo>
                <a:lnTo>
                  <a:pt x="0" y="1138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1028700" y="1312561"/>
            <a:ext cx="7650578" cy="7661879"/>
            <a:chOff x="0" y="0"/>
            <a:chExt cx="2014967" cy="20179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14967" cy="2017943"/>
            </a:xfrm>
            <a:custGeom>
              <a:avLst/>
              <a:gdLst/>
              <a:ahLst/>
              <a:cxnLst/>
              <a:rect l="l" t="t" r="r" b="b"/>
              <a:pathLst>
                <a:path w="2014967" h="2017943">
                  <a:moveTo>
                    <a:pt x="51609" y="0"/>
                  </a:moveTo>
                  <a:lnTo>
                    <a:pt x="1963358" y="0"/>
                  </a:lnTo>
                  <a:cubicBezTo>
                    <a:pt x="1977046" y="0"/>
                    <a:pt x="1990173" y="5437"/>
                    <a:pt x="1999851" y="15116"/>
                  </a:cubicBezTo>
                  <a:cubicBezTo>
                    <a:pt x="2009530" y="24794"/>
                    <a:pt x="2014967" y="37921"/>
                    <a:pt x="2014967" y="51609"/>
                  </a:cubicBezTo>
                  <a:lnTo>
                    <a:pt x="2014967" y="1966335"/>
                  </a:lnTo>
                  <a:cubicBezTo>
                    <a:pt x="2014967" y="1980022"/>
                    <a:pt x="2009530" y="1993149"/>
                    <a:pt x="1999851" y="2002828"/>
                  </a:cubicBezTo>
                  <a:cubicBezTo>
                    <a:pt x="1990173" y="2012506"/>
                    <a:pt x="1977046" y="2017943"/>
                    <a:pt x="1963358" y="2017943"/>
                  </a:cubicBezTo>
                  <a:lnTo>
                    <a:pt x="51609" y="2017943"/>
                  </a:lnTo>
                  <a:cubicBezTo>
                    <a:pt x="37921" y="2017943"/>
                    <a:pt x="24794" y="2012506"/>
                    <a:pt x="15116" y="2002828"/>
                  </a:cubicBezTo>
                  <a:cubicBezTo>
                    <a:pt x="5437" y="1993149"/>
                    <a:pt x="0" y="1980022"/>
                    <a:pt x="0" y="1966335"/>
                  </a:cubicBezTo>
                  <a:lnTo>
                    <a:pt x="0" y="51609"/>
                  </a:lnTo>
                  <a:cubicBezTo>
                    <a:pt x="0" y="37921"/>
                    <a:pt x="5437" y="24794"/>
                    <a:pt x="15116" y="15116"/>
                  </a:cubicBezTo>
                  <a:cubicBezTo>
                    <a:pt x="24794" y="5437"/>
                    <a:pt x="37921" y="0"/>
                    <a:pt x="51609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014967" cy="2065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1312561"/>
            <a:ext cx="7581300" cy="7661879"/>
            <a:chOff x="0" y="0"/>
            <a:chExt cx="1996721" cy="2017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96721" cy="2017943"/>
            </a:xfrm>
            <a:custGeom>
              <a:avLst/>
              <a:gdLst/>
              <a:ahLst/>
              <a:cxnLst/>
              <a:rect l="l" t="t" r="r" b="b"/>
              <a:pathLst>
                <a:path w="1996721" h="2017943">
                  <a:moveTo>
                    <a:pt x="52081" y="0"/>
                  </a:moveTo>
                  <a:lnTo>
                    <a:pt x="1944640" y="0"/>
                  </a:lnTo>
                  <a:cubicBezTo>
                    <a:pt x="1958453" y="0"/>
                    <a:pt x="1971700" y="5487"/>
                    <a:pt x="1981467" y="15254"/>
                  </a:cubicBezTo>
                  <a:cubicBezTo>
                    <a:pt x="1991234" y="25021"/>
                    <a:pt x="1996721" y="38268"/>
                    <a:pt x="1996721" y="52081"/>
                  </a:cubicBezTo>
                  <a:lnTo>
                    <a:pt x="1996721" y="1965863"/>
                  </a:lnTo>
                  <a:cubicBezTo>
                    <a:pt x="1996721" y="1979676"/>
                    <a:pt x="1991234" y="1992923"/>
                    <a:pt x="1981467" y="2002689"/>
                  </a:cubicBezTo>
                  <a:cubicBezTo>
                    <a:pt x="1971700" y="2012456"/>
                    <a:pt x="1958453" y="2017943"/>
                    <a:pt x="1944640" y="2017943"/>
                  </a:cubicBezTo>
                  <a:lnTo>
                    <a:pt x="52081" y="2017943"/>
                  </a:lnTo>
                  <a:cubicBezTo>
                    <a:pt x="38268" y="2017943"/>
                    <a:pt x="25021" y="2012456"/>
                    <a:pt x="15254" y="2002689"/>
                  </a:cubicBezTo>
                  <a:cubicBezTo>
                    <a:pt x="5487" y="1992923"/>
                    <a:pt x="0" y="1979676"/>
                    <a:pt x="0" y="1965863"/>
                  </a:cubicBezTo>
                  <a:lnTo>
                    <a:pt x="0" y="52081"/>
                  </a:lnTo>
                  <a:cubicBezTo>
                    <a:pt x="0" y="38268"/>
                    <a:pt x="5487" y="25021"/>
                    <a:pt x="15254" y="15254"/>
                  </a:cubicBezTo>
                  <a:cubicBezTo>
                    <a:pt x="25021" y="5487"/>
                    <a:pt x="38268" y="0"/>
                    <a:pt x="52081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996721" cy="2065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42456" y="6047355"/>
            <a:ext cx="3623066" cy="1883994"/>
          </a:xfrm>
          <a:custGeom>
            <a:avLst/>
            <a:gdLst/>
            <a:ahLst/>
            <a:cxnLst/>
            <a:rect l="l" t="t" r="r" b="b"/>
            <a:pathLst>
              <a:path w="3623066" h="1883994">
                <a:moveTo>
                  <a:pt x="0" y="0"/>
                </a:moveTo>
                <a:lnTo>
                  <a:pt x="3623066" y="0"/>
                </a:lnTo>
                <a:lnTo>
                  <a:pt x="3623066" y="1883994"/>
                </a:lnTo>
                <a:lnTo>
                  <a:pt x="0" y="1883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0" name="Freeform 10"/>
          <p:cNvSpPr/>
          <p:nvPr/>
        </p:nvSpPr>
        <p:spPr>
          <a:xfrm>
            <a:off x="11872784" y="5927485"/>
            <a:ext cx="2123732" cy="2123732"/>
          </a:xfrm>
          <a:custGeom>
            <a:avLst/>
            <a:gdLst/>
            <a:ahLst/>
            <a:cxnLst/>
            <a:rect l="l" t="t" r="r" b="b"/>
            <a:pathLst>
              <a:path w="2123732" h="2123732">
                <a:moveTo>
                  <a:pt x="0" y="0"/>
                </a:moveTo>
                <a:lnTo>
                  <a:pt x="2123732" y="0"/>
                </a:lnTo>
                <a:lnTo>
                  <a:pt x="2123732" y="2123733"/>
                </a:lnTo>
                <a:lnTo>
                  <a:pt x="0" y="21237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11" name="TextBox 11"/>
          <p:cNvSpPr txBox="1"/>
          <p:nvPr/>
        </p:nvSpPr>
        <p:spPr>
          <a:xfrm>
            <a:off x="1598253" y="1804757"/>
            <a:ext cx="65114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ROLE OF SYSTEM LIBRARIES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8598" y="1804757"/>
            <a:ext cx="68521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ROLE OF SHELL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3870" y="2674819"/>
            <a:ext cx="6255855" cy="278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25" lvl="1" indent="-287312" algn="l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Acts as the interface between the application and the kernel.</a:t>
            </a:r>
          </a:p>
          <a:p>
            <a:pPr marL="574625" lvl="1" indent="-287312" algn="l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GNU C Library (glibc): One of the most important libraries for Linux.</a:t>
            </a:r>
          </a:p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Dynamic Linking: Libraries can be shared among multiple programs to save memory.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08598" y="2674819"/>
            <a:ext cx="6255855" cy="1483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25" lvl="1" indent="-287312" algn="l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command-line interpreter that allows users to interact with the operating system.</a:t>
            </a:r>
          </a:p>
          <a:p>
            <a:pPr marL="574625" lvl="1" indent="-287312" algn="l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Translates user commands into actions performed by the kernel.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1583682" y="1585067"/>
            <a:ext cx="15120636" cy="7116867"/>
            <a:chOff x="0" y="0"/>
            <a:chExt cx="3982390" cy="18744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2390" cy="1874401"/>
            </a:xfrm>
            <a:custGeom>
              <a:avLst/>
              <a:gdLst/>
              <a:ahLst/>
              <a:cxnLst/>
              <a:rect l="l" t="t" r="r" b="b"/>
              <a:pathLst>
                <a:path w="3982390" h="1874401">
                  <a:moveTo>
                    <a:pt x="26113" y="0"/>
                  </a:moveTo>
                  <a:lnTo>
                    <a:pt x="3956278" y="0"/>
                  </a:lnTo>
                  <a:cubicBezTo>
                    <a:pt x="3963203" y="0"/>
                    <a:pt x="3969845" y="2751"/>
                    <a:pt x="3974742" y="7648"/>
                  </a:cubicBezTo>
                  <a:cubicBezTo>
                    <a:pt x="3979639" y="12545"/>
                    <a:pt x="3982390" y="19187"/>
                    <a:pt x="3982390" y="26113"/>
                  </a:cubicBezTo>
                  <a:lnTo>
                    <a:pt x="3982390" y="1848289"/>
                  </a:lnTo>
                  <a:cubicBezTo>
                    <a:pt x="3982390" y="1855214"/>
                    <a:pt x="3979639" y="1861856"/>
                    <a:pt x="3974742" y="1866753"/>
                  </a:cubicBezTo>
                  <a:cubicBezTo>
                    <a:pt x="3969845" y="1871650"/>
                    <a:pt x="3963203" y="1874401"/>
                    <a:pt x="3956278" y="1874401"/>
                  </a:cubicBezTo>
                  <a:lnTo>
                    <a:pt x="26113" y="1874401"/>
                  </a:lnTo>
                  <a:cubicBezTo>
                    <a:pt x="19187" y="1874401"/>
                    <a:pt x="12545" y="1871650"/>
                    <a:pt x="7648" y="1866753"/>
                  </a:cubicBezTo>
                  <a:cubicBezTo>
                    <a:pt x="2751" y="1861856"/>
                    <a:pt x="0" y="1855214"/>
                    <a:pt x="0" y="1848289"/>
                  </a:cubicBezTo>
                  <a:lnTo>
                    <a:pt x="0" y="26113"/>
                  </a:lnTo>
                  <a:cubicBezTo>
                    <a:pt x="0" y="19187"/>
                    <a:pt x="2751" y="12545"/>
                    <a:pt x="7648" y="7648"/>
                  </a:cubicBezTo>
                  <a:cubicBezTo>
                    <a:pt x="12545" y="2751"/>
                    <a:pt x="19187" y="0"/>
                    <a:pt x="26113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82390" cy="192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17948" y="2106594"/>
            <a:ext cx="744253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PROCESS AND MEMORY MANAGEMENT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06415" y="4310406"/>
            <a:ext cx="6028766" cy="278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command-line interpreter that allows users to interact with the operating system.</a:t>
            </a:r>
          </a:p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Translates user commands into actions performed by the kernel.</a:t>
            </a:r>
          </a:p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Translates user commands into actions performed by the kernel.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65436" y="4310406"/>
            <a:ext cx="5892513" cy="2789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Multitasking: Linux can handle multiple processes at the same time.</a:t>
            </a:r>
          </a:p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Scheduling: The kernel determines which process gets CPU time.</a:t>
            </a:r>
          </a:p>
          <a:p>
            <a:pPr marL="574625" lvl="1" indent="-287312" algn="just">
              <a:lnSpc>
                <a:spcPts val="3726"/>
              </a:lnSpc>
              <a:buFont typeface="Arial"/>
              <a:buChar char="•"/>
            </a:pPr>
            <a:r>
              <a:rPr lang="en-US" sz="266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States of a Process: Running, waiting, or terminated.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45982" y="3304538"/>
            <a:ext cx="433142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PROCESS MANAGEMENT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8315" y="3304538"/>
            <a:ext cx="444496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MEMORY MANAGEMENT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1028700" y="3276877"/>
            <a:ext cx="16230600" cy="3104136"/>
            <a:chOff x="0" y="0"/>
            <a:chExt cx="4274726" cy="817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817550"/>
            </a:xfrm>
            <a:custGeom>
              <a:avLst/>
              <a:gdLst/>
              <a:ahLst/>
              <a:cxnLst/>
              <a:rect l="l" t="t" r="r" b="b"/>
              <a:pathLst>
                <a:path w="4274726" h="817550">
                  <a:moveTo>
                    <a:pt x="0" y="0"/>
                  </a:moveTo>
                  <a:lnTo>
                    <a:pt x="4274726" y="0"/>
                  </a:lnTo>
                  <a:lnTo>
                    <a:pt x="4274726" y="817550"/>
                  </a:lnTo>
                  <a:lnTo>
                    <a:pt x="0" y="817550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23825"/>
              <a:ext cx="4274726" cy="9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9799"/>
                </a:lnSpc>
              </a:pPr>
              <a:r>
                <a:rPr lang="en-US" sz="6999" b="1">
                  <a:solidFill>
                    <a:srgbClr val="FFFFFF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Linux Distributions (Distros)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AutoShape 3"/>
          <p:cNvSpPr/>
          <p:nvPr/>
        </p:nvSpPr>
        <p:spPr>
          <a:xfrm>
            <a:off x="2531993" y="3044362"/>
            <a:ext cx="682687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D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427304" cy="10287000"/>
            <a:chOff x="0" y="0"/>
            <a:chExt cx="37591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5916" cy="2709333"/>
            </a:xfrm>
            <a:custGeom>
              <a:avLst/>
              <a:gdLst/>
              <a:ahLst/>
              <a:cxnLst/>
              <a:rect l="l" t="t" r="r" b="b"/>
              <a:pathLst>
                <a:path w="375916" h="2709333">
                  <a:moveTo>
                    <a:pt x="0" y="0"/>
                  </a:moveTo>
                  <a:lnTo>
                    <a:pt x="375916" y="0"/>
                  </a:lnTo>
                  <a:lnTo>
                    <a:pt x="37591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7591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364797" y="2266455"/>
            <a:ext cx="4562107" cy="6130776"/>
            <a:chOff x="0" y="0"/>
            <a:chExt cx="3663950" cy="4923790"/>
          </a:xfrm>
        </p:grpSpPr>
        <p:sp>
          <p:nvSpPr>
            <p:cNvPr id="8" name="Freeform 8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69960" r="-69960"/>
              </a:stretch>
            </a:blipFill>
          </p:spPr>
          <p:txBody>
            <a:bodyPr/>
            <a:lstStyle/>
            <a:p>
              <a:endParaRPr lang="en-BD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31993" y="2171205"/>
            <a:ext cx="7923340" cy="85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8"/>
              </a:lnSpc>
              <a:spcBef>
                <a:spcPct val="0"/>
              </a:spcBef>
            </a:pPr>
            <a:r>
              <a:rPr lang="en-US" sz="4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WHAT ARE LINUX DISTROS?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10135" y="3340482"/>
            <a:ext cx="8728638" cy="39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593C8F"/>
                </a:solidFill>
                <a:latin typeface="Oswald"/>
                <a:ea typeface="Oswald"/>
                <a:cs typeface="Oswald"/>
                <a:sym typeface="Oswald"/>
              </a:rPr>
              <a:t>Linux Distros (distributions) are different versions of the Linux operating system, customized to serve a wide range of needs. Each distro includes the Linux kernel, system utilities, applications, and sometimes a desktop environment, tailored for specific purposes or user preferences.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TextBox 3"/>
          <p:cNvSpPr txBox="1"/>
          <p:nvPr/>
        </p:nvSpPr>
        <p:spPr>
          <a:xfrm>
            <a:off x="6210433" y="923925"/>
            <a:ext cx="665446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WHY SO MANY DISTROS?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986958" cy="10287000"/>
            <a:chOff x="0" y="0"/>
            <a:chExt cx="52331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3314" cy="2709333"/>
            </a:xfrm>
            <a:custGeom>
              <a:avLst/>
              <a:gdLst/>
              <a:ahLst/>
              <a:cxnLst/>
              <a:rect l="l" t="t" r="r" b="b"/>
              <a:pathLst>
                <a:path w="523314" h="2709333">
                  <a:moveTo>
                    <a:pt x="0" y="0"/>
                  </a:moveTo>
                  <a:lnTo>
                    <a:pt x="523314" y="0"/>
                  </a:lnTo>
                  <a:lnTo>
                    <a:pt x="5233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523314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6886" y="3160078"/>
            <a:ext cx="13081554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Diverse Use Cases: Distros are designed for different environments such as servers, desktops, embedded systems, or security-focused tasks.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User Preferences: Some distros prioritize ease of use, while others focus on control, performance, or flexibility.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Development Focus: Some distros provide cutting-edge software, while others focus on stability for production environments.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96886" y="2306842"/>
            <a:ext cx="799821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There are many Linux distros because: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-5687" r="-5687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228" b="-9228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06667" y="952500"/>
            <a:ext cx="4957463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UBUNTU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20270" y="6353004"/>
            <a:ext cx="4957463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FEDORA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6667" y="1898766"/>
            <a:ext cx="7641770" cy="107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5"/>
              </a:lnSpc>
              <a:spcBef>
                <a:spcPct val="0"/>
              </a:spcBef>
            </a:pPr>
            <a:r>
              <a:rPr lang="en-US" sz="308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User-friendly, widely used, and great for beginners. Known for ease of use and extensive support.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20270" y="7251576"/>
            <a:ext cx="7639030" cy="104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8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Cutting-edge technologies, used by developers and tech enthusiasts who want the latest features.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8959850" y="-4000500"/>
            <a:ext cx="368300" cy="18288000"/>
            <a:chOff x="0" y="0"/>
            <a:chExt cx="97001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001" cy="4816592"/>
            </a:xfrm>
            <a:custGeom>
              <a:avLst/>
              <a:gdLst/>
              <a:ahLst/>
              <a:cxnLst/>
              <a:rect l="l" t="t" r="r" b="b"/>
              <a:pathLst>
                <a:path w="97001" h="4816592">
                  <a:moveTo>
                    <a:pt x="0" y="0"/>
                  </a:moveTo>
                  <a:lnTo>
                    <a:pt x="97001" y="0"/>
                  </a:lnTo>
                  <a:lnTo>
                    <a:pt x="97001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97001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144000" y="579720"/>
            <a:ext cx="6850188" cy="3853183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38897" b="-38897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889625"/>
            <a:ext cx="6850188" cy="3853183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30225" b="-3121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3765" y="952500"/>
            <a:ext cx="4957463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DEBIAN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6276" y="6637213"/>
            <a:ext cx="4957463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ARCH LINUX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3765" y="2016894"/>
            <a:ext cx="6755123" cy="104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8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Stable and widely used on servers, known for its strict adherence to free software principles.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26276" y="7614789"/>
            <a:ext cx="8149725" cy="1046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68"/>
              </a:lnSpc>
              <a:spcBef>
                <a:spcPct val="0"/>
              </a:spcBef>
            </a:pPr>
            <a:r>
              <a:rPr lang="en-US" sz="304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Highly customizable and minimalist, favored by advanced users who want total control over their system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TextBox 3"/>
          <p:cNvSpPr txBox="1"/>
          <p:nvPr/>
        </p:nvSpPr>
        <p:spPr>
          <a:xfrm>
            <a:off x="1616244" y="1504346"/>
            <a:ext cx="12693464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CHOOSING THE RIGHT DISTRO: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5201900" y="0"/>
            <a:ext cx="3086100" cy="10287000"/>
            <a:chOff x="0" y="0"/>
            <a:chExt cx="812800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39609" y="2380913"/>
            <a:ext cx="12566900" cy="6097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9670" lvl="1" indent="-434835" algn="l">
              <a:lnSpc>
                <a:spcPts val="5639"/>
              </a:lnSpc>
              <a:buFont typeface="Arial"/>
              <a:buChar char="•"/>
            </a:pPr>
            <a:r>
              <a:rPr lang="en-US" sz="402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Stability: If you need a reliable system (e.g., servers), Debian or CentOS might be good choices.</a:t>
            </a:r>
          </a:p>
          <a:p>
            <a:pPr marL="869670" lvl="1" indent="-434835" algn="l">
              <a:lnSpc>
                <a:spcPts val="5639"/>
              </a:lnSpc>
              <a:buFont typeface="Arial"/>
              <a:buChar char="•"/>
            </a:pPr>
            <a:r>
              <a:rPr lang="en-US" sz="402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Customization: Arch Linux or Gentoo allows deep customization and manual configuration.</a:t>
            </a:r>
          </a:p>
          <a:p>
            <a:pPr marL="869670" lvl="1" indent="-434835" algn="l">
              <a:lnSpc>
                <a:spcPts val="5639"/>
              </a:lnSpc>
              <a:buFont typeface="Arial"/>
              <a:buChar char="•"/>
            </a:pPr>
            <a:r>
              <a:rPr lang="en-US" sz="402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Cutting-edge Features: Fedora and Arch are excellent for users who want the latest software and technologies.</a:t>
            </a:r>
          </a:p>
          <a:p>
            <a:pPr marL="869670" lvl="1" indent="-434835" algn="l">
              <a:lnSpc>
                <a:spcPts val="5639"/>
              </a:lnSpc>
              <a:buFont typeface="Arial"/>
              <a:buChar char="•"/>
            </a:pPr>
            <a:r>
              <a:rPr lang="en-US" sz="4028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User-friendliness: Ubuntu or Linux Mint offers a smoother experience, especially for new users.</a:t>
            </a:r>
          </a:p>
          <a:p>
            <a:pPr algn="l">
              <a:lnSpc>
                <a:spcPts val="3421"/>
              </a:lnSpc>
              <a:spcBef>
                <a:spcPct val="0"/>
              </a:spcBef>
            </a:pPr>
            <a:endParaRPr lang="en-US" sz="4028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AutoShape 3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D"/>
          </a:p>
        </p:txBody>
      </p:sp>
      <p:grpSp>
        <p:nvGrpSpPr>
          <p:cNvPr id="4" name="Group 4"/>
          <p:cNvGrpSpPr/>
          <p:nvPr/>
        </p:nvGrpSpPr>
        <p:grpSpPr>
          <a:xfrm>
            <a:off x="-1016682" y="-138594"/>
            <a:ext cx="8869547" cy="10574432"/>
            <a:chOff x="0" y="0"/>
            <a:chExt cx="2336012" cy="27850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36012" cy="2785036"/>
            </a:xfrm>
            <a:custGeom>
              <a:avLst/>
              <a:gdLst/>
              <a:ahLst/>
              <a:cxnLst/>
              <a:rect l="l" t="t" r="r" b="b"/>
              <a:pathLst>
                <a:path w="2336012" h="2785036">
                  <a:moveTo>
                    <a:pt x="0" y="0"/>
                  </a:moveTo>
                  <a:lnTo>
                    <a:pt x="2336012" y="0"/>
                  </a:lnTo>
                  <a:lnTo>
                    <a:pt x="2336012" y="2785036"/>
                  </a:lnTo>
                  <a:lnTo>
                    <a:pt x="0" y="278503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36012" cy="2832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1194879" y="6352835"/>
            <a:ext cx="4482238" cy="2397997"/>
          </a:xfrm>
          <a:custGeom>
            <a:avLst/>
            <a:gdLst/>
            <a:ahLst/>
            <a:cxnLst/>
            <a:rect l="l" t="t" r="r" b="b"/>
            <a:pathLst>
              <a:path w="4482238" h="2397997">
                <a:moveTo>
                  <a:pt x="0" y="0"/>
                </a:moveTo>
                <a:lnTo>
                  <a:pt x="4482238" y="0"/>
                </a:lnTo>
                <a:lnTo>
                  <a:pt x="4482238" y="2397997"/>
                </a:lnTo>
                <a:lnTo>
                  <a:pt x="0" y="2397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TextBox 8"/>
          <p:cNvSpPr txBox="1"/>
          <p:nvPr/>
        </p:nvSpPr>
        <p:spPr>
          <a:xfrm>
            <a:off x="1066800" y="3195530"/>
            <a:ext cx="3935376" cy="666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99"/>
              </a:lnSpc>
              <a:spcBef>
                <a:spcPct val="0"/>
              </a:spcBef>
            </a:pPr>
            <a:r>
              <a:rPr lang="en-US" sz="4499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SUBMITTED 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1024" y="4114800"/>
            <a:ext cx="7273701" cy="205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Bohnishikha Halder</a:t>
            </a:r>
          </a:p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LECTURER</a:t>
            </a:r>
          </a:p>
          <a:p>
            <a:pPr algn="just">
              <a:lnSpc>
                <a:spcPts val="4079"/>
              </a:lnSpc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Engineering Department</a:t>
            </a:r>
          </a:p>
          <a:p>
            <a:pPr algn="just">
              <a:lnSpc>
                <a:spcPts val="407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Daffodil International University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85193" y="1558167"/>
            <a:ext cx="5479702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19"/>
              </a:lnSpc>
              <a:spcBef>
                <a:spcPct val="0"/>
              </a:spcBef>
            </a:pPr>
            <a:r>
              <a:rPr lang="en-US" sz="40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TOPIC OF PRESENTATION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85193" y="2647843"/>
            <a:ext cx="7273701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7" lvl="1" indent="-345439" algn="just">
              <a:lnSpc>
                <a:spcPts val="3839"/>
              </a:lnSpc>
              <a:buFont typeface="Arial"/>
              <a:buChar char="•"/>
            </a:pPr>
            <a:r>
              <a:rPr lang="en-US" sz="31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 to Linux </a:t>
            </a:r>
          </a:p>
          <a:p>
            <a:pPr marL="690877" lvl="1" indent="-345439" algn="just">
              <a:lnSpc>
                <a:spcPts val="3839"/>
              </a:lnSpc>
              <a:buFont typeface="Arial"/>
              <a:buChar char="•"/>
            </a:pPr>
            <a:r>
              <a:rPr lang="en-US" sz="31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Linux Architecture </a:t>
            </a:r>
          </a:p>
          <a:p>
            <a:pPr marL="690877" lvl="1" indent="-345439" algn="just">
              <a:lnSpc>
                <a:spcPts val="3839"/>
              </a:lnSpc>
              <a:buFont typeface="Arial"/>
              <a:buChar char="•"/>
            </a:pPr>
            <a:r>
              <a:rPr lang="en-US" sz="31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Linux Distributions </a:t>
            </a:r>
          </a:p>
          <a:p>
            <a:pPr marL="690877" lvl="1" indent="-345439" algn="just">
              <a:lnSpc>
                <a:spcPts val="3839"/>
              </a:lnSpc>
              <a:buFont typeface="Arial"/>
              <a:buChar char="•"/>
            </a:pPr>
            <a:r>
              <a:rPr lang="en-US" sz="31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Linux File System and Commands </a:t>
            </a:r>
          </a:p>
          <a:p>
            <a:pPr marL="690877" lvl="1" indent="-345439" algn="just">
              <a:lnSpc>
                <a:spcPts val="383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Linux Security and Applications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499600" cy="10287000"/>
            <a:chOff x="0" y="0"/>
            <a:chExt cx="250195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01952" cy="2709333"/>
            </a:xfrm>
            <a:custGeom>
              <a:avLst/>
              <a:gdLst/>
              <a:ahLst/>
              <a:cxnLst/>
              <a:rect l="l" t="t" r="r" b="b"/>
              <a:pathLst>
                <a:path w="2501952" h="2709333">
                  <a:moveTo>
                    <a:pt x="0" y="0"/>
                  </a:moveTo>
                  <a:lnTo>
                    <a:pt x="2501952" y="0"/>
                  </a:lnTo>
                  <a:lnTo>
                    <a:pt x="25019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50195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578069" y="2056094"/>
            <a:ext cx="6002464" cy="5650629"/>
          </a:xfrm>
          <a:custGeom>
            <a:avLst/>
            <a:gdLst/>
            <a:ahLst/>
            <a:cxnLst/>
            <a:rect l="l" t="t" r="r" b="b"/>
            <a:pathLst>
              <a:path w="6002464" h="5650629">
                <a:moveTo>
                  <a:pt x="0" y="0"/>
                </a:moveTo>
                <a:lnTo>
                  <a:pt x="6002464" y="0"/>
                </a:lnTo>
                <a:lnTo>
                  <a:pt x="6002464" y="5650630"/>
                </a:lnTo>
                <a:lnTo>
                  <a:pt x="0" y="565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330" r="-44946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1316692" y="4503584"/>
            <a:ext cx="743716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LINUX FILE SYSTEM AND COMMANDS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709763" y="2091673"/>
            <a:ext cx="7342742" cy="6103655"/>
          </a:xfrm>
          <a:custGeom>
            <a:avLst/>
            <a:gdLst/>
            <a:ahLst/>
            <a:cxnLst/>
            <a:rect l="l" t="t" r="r" b="b"/>
            <a:pathLst>
              <a:path w="7342742" h="6103655">
                <a:moveTo>
                  <a:pt x="0" y="0"/>
                </a:moveTo>
                <a:lnTo>
                  <a:pt x="7342743" y="0"/>
                </a:lnTo>
                <a:lnTo>
                  <a:pt x="7342743" y="6103654"/>
                </a:lnTo>
                <a:lnTo>
                  <a:pt x="0" y="61036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2248537" y="952500"/>
            <a:ext cx="3892079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LINUX FILE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506444"/>
            <a:ext cx="7316123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Linux file system is a way of organizing and managing files and directories on a Linux system.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 ordinary file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directory file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special file (representing an I/0 device)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link that points to another file</a:t>
            </a:r>
          </a:p>
          <a:p>
            <a:pPr marL="647702" lvl="1" indent="-323851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socket that is used for interprocess communication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40881"/>
            <a:ext cx="18288000" cy="7446119"/>
            <a:chOff x="0" y="0"/>
            <a:chExt cx="4816593" cy="19611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961118"/>
            </a:xfrm>
            <a:custGeom>
              <a:avLst/>
              <a:gdLst/>
              <a:ahLst/>
              <a:cxnLst/>
              <a:rect l="l" t="t" r="r" b="b"/>
              <a:pathLst>
                <a:path w="4816592" h="1961118">
                  <a:moveTo>
                    <a:pt x="0" y="0"/>
                  </a:moveTo>
                  <a:lnTo>
                    <a:pt x="4816592" y="0"/>
                  </a:lnTo>
                  <a:lnTo>
                    <a:pt x="4816592" y="1961118"/>
                  </a:lnTo>
                  <a:lnTo>
                    <a:pt x="0" y="1961118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16593" cy="2018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872957" y="1239223"/>
            <a:ext cx="4542086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KEY DIRECTORIES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4612" y="3552825"/>
            <a:ext cx="7848050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1. / (Root Directory)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Purpose: The root directory is the starting point of the entire Linux file system hierarchy. All files and directories are organized under this directory.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612" y="7094873"/>
            <a:ext cx="5880977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2. /home (User Home Directories)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Purpose: Stores personal directories for each user.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24752" y="7094873"/>
            <a:ext cx="8440543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4. /bin (Essential User Binaries).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Purpose: Stores essential binaries (commands) used by all users.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24752" y="3552825"/>
            <a:ext cx="7934548" cy="155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3. /etc (Configuration Files)    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Purpose: Contains system-wide configuration files.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14791"/>
            <a:ext cx="18288000" cy="7672209"/>
            <a:chOff x="0" y="0"/>
            <a:chExt cx="4816593" cy="20206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20664"/>
            </a:xfrm>
            <a:custGeom>
              <a:avLst/>
              <a:gdLst/>
              <a:ahLst/>
              <a:cxnLst/>
              <a:rect l="l" t="t" r="r" b="b"/>
              <a:pathLst>
                <a:path w="4816592" h="2020664">
                  <a:moveTo>
                    <a:pt x="0" y="0"/>
                  </a:moveTo>
                  <a:lnTo>
                    <a:pt x="4816592" y="0"/>
                  </a:lnTo>
                  <a:lnTo>
                    <a:pt x="4816592" y="2020664"/>
                  </a:lnTo>
                  <a:lnTo>
                    <a:pt x="0" y="2020664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06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066083" y="6246465"/>
            <a:ext cx="3011835" cy="3011835"/>
          </a:xfrm>
          <a:custGeom>
            <a:avLst/>
            <a:gdLst/>
            <a:ahLst/>
            <a:cxnLst/>
            <a:rect l="l" t="t" r="r" b="b"/>
            <a:pathLst>
              <a:path w="3011835" h="3011835">
                <a:moveTo>
                  <a:pt x="0" y="0"/>
                </a:moveTo>
                <a:lnTo>
                  <a:pt x="3011834" y="0"/>
                </a:lnTo>
                <a:lnTo>
                  <a:pt x="3011834" y="3011835"/>
                </a:lnTo>
                <a:lnTo>
                  <a:pt x="0" y="301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14880063" y="6246465"/>
            <a:ext cx="1820856" cy="2427808"/>
          </a:xfrm>
          <a:custGeom>
            <a:avLst/>
            <a:gdLst/>
            <a:ahLst/>
            <a:cxnLst/>
            <a:rect l="l" t="t" r="r" b="b"/>
            <a:pathLst>
              <a:path w="1820856" h="2427808">
                <a:moveTo>
                  <a:pt x="0" y="0"/>
                </a:moveTo>
                <a:lnTo>
                  <a:pt x="1820855" y="0"/>
                </a:lnTo>
                <a:lnTo>
                  <a:pt x="1820855" y="2427808"/>
                </a:lnTo>
                <a:lnTo>
                  <a:pt x="0" y="2427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6764685" y="933450"/>
            <a:ext cx="4758630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FILE PERMISSIONS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2743" y="3590924"/>
            <a:ext cx="6402195" cy="207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File permissions in Linux control who can read, write, or execute a file, and are set for the owner (user), group, and others.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63398" y="2990849"/>
            <a:ext cx="6027093" cy="6267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Read (r): View file contents.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Write (w): Modify file contents.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marL="647694" lvl="1" indent="-323847" algn="l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Execute (x): Run file as a program.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    </a:t>
            </a: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    Permissions are set for:</a:t>
            </a:r>
          </a:p>
          <a:p>
            <a:pPr algn="l">
              <a:lnSpc>
                <a:spcPts val="4199"/>
              </a:lnSpc>
            </a:pPr>
            <a:endParaRPr lang="en-US" sz="2999" b="1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    User (owner)</a:t>
            </a: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    Group</a:t>
            </a:r>
          </a:p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     Others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940985" y="1676850"/>
            <a:ext cx="4627844" cy="1453618"/>
          </a:xfrm>
          <a:custGeom>
            <a:avLst/>
            <a:gdLst/>
            <a:ahLst/>
            <a:cxnLst/>
            <a:rect l="l" t="t" r="r" b="b"/>
            <a:pathLst>
              <a:path w="4627844" h="1453618">
                <a:moveTo>
                  <a:pt x="0" y="0"/>
                </a:moveTo>
                <a:lnTo>
                  <a:pt x="4627844" y="0"/>
                </a:lnTo>
                <a:lnTo>
                  <a:pt x="4627844" y="1453618"/>
                </a:lnTo>
                <a:lnTo>
                  <a:pt x="0" y="145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10940985" y="3871912"/>
            <a:ext cx="2313922" cy="910112"/>
          </a:xfrm>
          <a:custGeom>
            <a:avLst/>
            <a:gdLst/>
            <a:ahLst/>
            <a:cxnLst/>
            <a:rect l="l" t="t" r="r" b="b"/>
            <a:pathLst>
              <a:path w="2313922" h="910112">
                <a:moveTo>
                  <a:pt x="0" y="0"/>
                </a:moveTo>
                <a:lnTo>
                  <a:pt x="2313922" y="0"/>
                </a:lnTo>
                <a:lnTo>
                  <a:pt x="2313922" y="910112"/>
                </a:lnTo>
                <a:lnTo>
                  <a:pt x="0" y="91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296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Freeform 7"/>
          <p:cNvSpPr/>
          <p:nvPr/>
        </p:nvSpPr>
        <p:spPr>
          <a:xfrm>
            <a:off x="10940985" y="5524974"/>
            <a:ext cx="5045268" cy="1454523"/>
          </a:xfrm>
          <a:custGeom>
            <a:avLst/>
            <a:gdLst/>
            <a:ahLst/>
            <a:cxnLst/>
            <a:rect l="l" t="t" r="r" b="b"/>
            <a:pathLst>
              <a:path w="5045268" h="1454523">
                <a:moveTo>
                  <a:pt x="0" y="0"/>
                </a:moveTo>
                <a:lnTo>
                  <a:pt x="5045268" y="0"/>
                </a:lnTo>
                <a:lnTo>
                  <a:pt x="5045268" y="1454523"/>
                </a:lnTo>
                <a:lnTo>
                  <a:pt x="0" y="1454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099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Freeform 8"/>
          <p:cNvSpPr/>
          <p:nvPr/>
        </p:nvSpPr>
        <p:spPr>
          <a:xfrm>
            <a:off x="10940985" y="7589145"/>
            <a:ext cx="4717435" cy="1328330"/>
          </a:xfrm>
          <a:custGeom>
            <a:avLst/>
            <a:gdLst/>
            <a:ahLst/>
            <a:cxnLst/>
            <a:rect l="l" t="t" r="r" b="b"/>
            <a:pathLst>
              <a:path w="4717435" h="1328330">
                <a:moveTo>
                  <a:pt x="0" y="0"/>
                </a:moveTo>
                <a:lnTo>
                  <a:pt x="4717435" y="0"/>
                </a:lnTo>
                <a:lnTo>
                  <a:pt x="4717435" y="1328331"/>
                </a:lnTo>
                <a:lnTo>
                  <a:pt x="0" y="13283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9" name="TextBox 9"/>
          <p:cNvSpPr txBox="1"/>
          <p:nvPr/>
        </p:nvSpPr>
        <p:spPr>
          <a:xfrm>
            <a:off x="1425505" y="3814762"/>
            <a:ext cx="6292990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Commands in Linux are that allow users to interact with the system, such as managing files, directories, processes, and system resources (e.g., ls, cd, cp, mkdir).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60725" y="2150948"/>
            <a:ext cx="242255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COMMANDS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66300" y="1097993"/>
            <a:ext cx="5488335" cy="852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ls: List directory contents.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cd: Change directory.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mkdir: Create a new directory.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rm: Remove files or directories.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000000"/>
              </a:solidFill>
              <a:latin typeface="Oswald Bold"/>
              <a:ea typeface="Oswald Bold"/>
              <a:cs typeface="Oswald Bold"/>
              <a:sym typeface="Oswald Bold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sudo: Run commands as superuser.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9144000" y="5143500"/>
            <a:ext cx="1754720" cy="1403422"/>
          </a:xfrm>
          <a:custGeom>
            <a:avLst/>
            <a:gdLst/>
            <a:ahLst/>
            <a:cxnLst/>
            <a:rect l="l" t="t" r="r" b="b"/>
            <a:pathLst>
              <a:path w="1754720" h="1403422">
                <a:moveTo>
                  <a:pt x="0" y="0"/>
                </a:moveTo>
                <a:lnTo>
                  <a:pt x="1754720" y="0"/>
                </a:lnTo>
                <a:lnTo>
                  <a:pt x="1754720" y="1403422"/>
                </a:lnTo>
                <a:lnTo>
                  <a:pt x="0" y="1403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1416894" y="6972930"/>
            <a:ext cx="1388962" cy="1744130"/>
          </a:xfrm>
          <a:custGeom>
            <a:avLst/>
            <a:gdLst/>
            <a:ahLst/>
            <a:cxnLst/>
            <a:rect l="l" t="t" r="r" b="b"/>
            <a:pathLst>
              <a:path w="1388962" h="1744130">
                <a:moveTo>
                  <a:pt x="0" y="0"/>
                </a:moveTo>
                <a:lnTo>
                  <a:pt x="1388962" y="0"/>
                </a:lnTo>
                <a:lnTo>
                  <a:pt x="1388962" y="1744130"/>
                </a:lnTo>
                <a:lnTo>
                  <a:pt x="0" y="17441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1337799" y="3262196"/>
            <a:ext cx="1547151" cy="965035"/>
          </a:xfrm>
          <a:custGeom>
            <a:avLst/>
            <a:gdLst/>
            <a:ahLst/>
            <a:cxnLst/>
            <a:rect l="l" t="t" r="r" b="b"/>
            <a:pathLst>
              <a:path w="1547151" h="965035">
                <a:moveTo>
                  <a:pt x="0" y="0"/>
                </a:moveTo>
                <a:lnTo>
                  <a:pt x="1547151" y="0"/>
                </a:lnTo>
                <a:lnTo>
                  <a:pt x="1547151" y="965035"/>
                </a:lnTo>
                <a:lnTo>
                  <a:pt x="0" y="965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3524174" y="1168726"/>
            <a:ext cx="1149640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IMPORTANCE OF THE COMMAND 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98720" y="5340385"/>
            <a:ext cx="6105153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Increases control and productivity.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5856" y="7787845"/>
            <a:ext cx="5841950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Direct access to system features.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0912" y="3463726"/>
            <a:ext cx="5411837" cy="50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4" lvl="1" indent="-323847" algn="ctr">
              <a:lnSpc>
                <a:spcPts val="4199"/>
              </a:lnSpc>
              <a:buFont typeface="Arial"/>
              <a:buChar char="•"/>
            </a:pPr>
            <a:r>
              <a:rPr lang="en-US" sz="29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Efficient for automating tasks.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00565" y="1203020"/>
            <a:ext cx="8115280" cy="679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8"/>
              </a:lnSpc>
              <a:spcBef>
                <a:spcPct val="0"/>
              </a:spcBef>
            </a:pPr>
            <a:r>
              <a:rPr lang="en-US" sz="3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 APPLICATIONS OF LINUX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09112" y="1290317"/>
            <a:ext cx="6850188" cy="3853183"/>
            <a:chOff x="0" y="0"/>
            <a:chExt cx="1128903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57715" y="2243564"/>
            <a:ext cx="945139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Servers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Powers most web and cloud servers.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7715" y="5110678"/>
            <a:ext cx="898708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Desktop Use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Used for personal computing with distributions like Ubuntu.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715" y="2869709"/>
            <a:ext cx="9451397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Embedded Systems: </a:t>
            </a:r>
            <a:r>
              <a:rPr lang="en-US" sz="30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Used in devices like routers, smart TVs, and IoT gadgets.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7715" y="4060334"/>
            <a:ext cx="898708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Supercomputers: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Runs the majority of the world's supercomputers.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7715" y="6270769"/>
            <a:ext cx="9240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Cybersecurity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Key for penetration testing and hacking tools.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7051819"/>
            <a:ext cx="8987083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Mobile Devices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: Core of Android OS for smartphone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0409112" y="5627905"/>
            <a:ext cx="6850188" cy="3853183"/>
            <a:chOff x="0" y="0"/>
            <a:chExt cx="1128903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5439" b="-5439"/>
              </a:stretch>
            </a:blipFill>
          </p:spPr>
          <p:txBody>
            <a:bodyPr/>
            <a:lstStyle/>
            <a:p>
              <a:endParaRPr lang="en-BD"/>
            </a:p>
          </p:txBody>
        </p:sp>
      </p:grpSp>
      <p:grpSp>
        <p:nvGrpSpPr>
          <p:cNvPr id="13" name="Group 13"/>
          <p:cNvGrpSpPr/>
          <p:nvPr/>
        </p:nvGrpSpPr>
        <p:grpSpPr>
          <a:xfrm rot="5400000">
            <a:off x="9320520" y="-9320520"/>
            <a:ext cx="675660" cy="19316700"/>
            <a:chOff x="0" y="0"/>
            <a:chExt cx="177952" cy="50875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7952" cy="5087526"/>
            </a:xfrm>
            <a:custGeom>
              <a:avLst/>
              <a:gdLst/>
              <a:ahLst/>
              <a:cxnLst/>
              <a:rect l="l" t="t" r="r" b="b"/>
              <a:pathLst>
                <a:path w="177952" h="5087526">
                  <a:moveTo>
                    <a:pt x="0" y="0"/>
                  </a:moveTo>
                  <a:lnTo>
                    <a:pt x="177952" y="0"/>
                  </a:lnTo>
                  <a:lnTo>
                    <a:pt x="177952" y="5087526"/>
                  </a:lnTo>
                  <a:lnTo>
                    <a:pt x="0" y="5087526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77952" cy="5135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7833923"/>
            <a:ext cx="9240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Development: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Preferred by programmers and developers.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614517"/>
            <a:ext cx="9240207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Research &amp; Education:</a:t>
            </a:r>
            <a:r>
              <a:rPr lang="en-US" sz="2999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Ideal for academic and scientific work.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792" y="2252109"/>
            <a:ext cx="26187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1029792" y="9359364"/>
            <a:ext cx="1491942" cy="372985"/>
          </a:xfrm>
          <a:custGeom>
            <a:avLst/>
            <a:gdLst/>
            <a:ahLst/>
            <a:cxnLst/>
            <a:rect l="l" t="t" r="r" b="b"/>
            <a:pathLst>
              <a:path w="1491942" h="372985">
                <a:moveTo>
                  <a:pt x="0" y="0"/>
                </a:moveTo>
                <a:lnTo>
                  <a:pt x="1491941" y="0"/>
                </a:lnTo>
                <a:lnTo>
                  <a:pt x="1491941" y="372985"/>
                </a:lnTo>
                <a:lnTo>
                  <a:pt x="0" y="37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4941593" y="-3059407"/>
            <a:ext cx="8404813" cy="18288000"/>
            <a:chOff x="0" y="0"/>
            <a:chExt cx="2213613" cy="481659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13613" cy="4816592"/>
            </a:xfrm>
            <a:custGeom>
              <a:avLst/>
              <a:gdLst/>
              <a:ahLst/>
              <a:cxnLst/>
              <a:rect l="l" t="t" r="r" b="b"/>
              <a:pathLst>
                <a:path w="2213613" h="4816592">
                  <a:moveTo>
                    <a:pt x="0" y="0"/>
                  </a:moveTo>
                  <a:lnTo>
                    <a:pt x="2213613" y="0"/>
                  </a:lnTo>
                  <a:lnTo>
                    <a:pt x="2213613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213613" cy="486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5400000">
            <a:off x="4509888" y="5427490"/>
            <a:ext cx="8404813" cy="1314207"/>
          </a:xfrm>
          <a:custGeom>
            <a:avLst/>
            <a:gdLst/>
            <a:ahLst/>
            <a:cxnLst/>
            <a:rect l="l" t="t" r="r" b="b"/>
            <a:pathLst>
              <a:path w="8404813" h="1314207">
                <a:moveTo>
                  <a:pt x="0" y="0"/>
                </a:moveTo>
                <a:lnTo>
                  <a:pt x="8404813" y="0"/>
                </a:lnTo>
                <a:lnTo>
                  <a:pt x="8404813" y="1314207"/>
                </a:lnTo>
                <a:lnTo>
                  <a:pt x="0" y="131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TextBox 8"/>
          <p:cNvSpPr txBox="1"/>
          <p:nvPr/>
        </p:nvSpPr>
        <p:spPr>
          <a:xfrm>
            <a:off x="6139431" y="637555"/>
            <a:ext cx="6009138" cy="854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8"/>
              </a:lnSpc>
              <a:spcBef>
                <a:spcPct val="0"/>
              </a:spcBef>
            </a:pPr>
            <a:r>
              <a:rPr lang="en-US" sz="49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ADVANTAGES OF LINUX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95240" y="2625482"/>
            <a:ext cx="72934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Performance: 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Efficient use of system resources, runs well on old and new hardware.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95240" y="4273794"/>
            <a:ext cx="72934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Networking: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Powers routers, firewalls, and VPN services.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95240" y="5785540"/>
            <a:ext cx="72934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Community Support: 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Large base of helpful resources.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95240" y="7297286"/>
            <a:ext cx="729345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Scientific Research: 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Used in scientific simulations and data analysis.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202" y="2625482"/>
            <a:ext cx="713822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Open Source &amp; Free: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Free to use, modify, and distribute.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7649" y="4049956"/>
            <a:ext cx="7136476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Stability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 Rarely crashes; great for long-term use.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9792" y="6457144"/>
            <a:ext cx="661897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Security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 Less prone to malware and viruses; strong user permissions.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7649" y="4950555"/>
            <a:ext cx="713822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Customization: 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Highly flexible with many distributions and desktop environments</a:t>
            </a: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7649" y="7821161"/>
            <a:ext cx="690170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Privacy:</a:t>
            </a:r>
            <a:r>
              <a:rPr lang="en-US" sz="2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Better control over data security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2449855" y="1841704"/>
            <a:ext cx="13683615" cy="6603592"/>
            <a:chOff x="0" y="0"/>
            <a:chExt cx="3603915" cy="17392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03915" cy="1739217"/>
            </a:xfrm>
            <a:custGeom>
              <a:avLst/>
              <a:gdLst/>
              <a:ahLst/>
              <a:cxnLst/>
              <a:rect l="l" t="t" r="r" b="b"/>
              <a:pathLst>
                <a:path w="3603915" h="1739217">
                  <a:moveTo>
                    <a:pt x="0" y="0"/>
                  </a:moveTo>
                  <a:lnTo>
                    <a:pt x="3603915" y="0"/>
                  </a:lnTo>
                  <a:lnTo>
                    <a:pt x="3603915" y="1739217"/>
                  </a:lnTo>
                  <a:lnTo>
                    <a:pt x="0" y="1739217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603915" cy="1786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03350" y="2284202"/>
            <a:ext cx="468129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1002" y="3880579"/>
            <a:ext cx="10341322" cy="2459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9"/>
              </a:lnSpc>
              <a:spcBef>
                <a:spcPct val="0"/>
              </a:spcBef>
            </a:pPr>
            <a:r>
              <a:rPr lang="en-US" sz="3521">
                <a:solidFill>
                  <a:srgbClr val="FBFCFC"/>
                </a:solidFill>
                <a:latin typeface="Oswald"/>
                <a:ea typeface="Oswald"/>
                <a:cs typeface="Oswald"/>
                <a:sym typeface="Oswald"/>
              </a:rPr>
              <a:t>Linux is a secure, customizable operating system that puts users in control, making it a top choice for both personal and professional use. Its adaptability and strong community support drive innovation and reliability across platforms.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9827" y="1701678"/>
            <a:ext cx="13408347" cy="7220136"/>
            <a:chOff x="0" y="0"/>
            <a:chExt cx="3531416" cy="19015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31417" cy="1901599"/>
            </a:xfrm>
            <a:custGeom>
              <a:avLst/>
              <a:gdLst/>
              <a:ahLst/>
              <a:cxnLst/>
              <a:rect l="l" t="t" r="r" b="b"/>
              <a:pathLst>
                <a:path w="3531417" h="1901599">
                  <a:moveTo>
                    <a:pt x="29447" y="0"/>
                  </a:moveTo>
                  <a:lnTo>
                    <a:pt x="3501970" y="0"/>
                  </a:lnTo>
                  <a:cubicBezTo>
                    <a:pt x="3509779" y="0"/>
                    <a:pt x="3517269" y="3102"/>
                    <a:pt x="3522792" y="8625"/>
                  </a:cubicBezTo>
                  <a:cubicBezTo>
                    <a:pt x="3528314" y="14147"/>
                    <a:pt x="3531417" y="21637"/>
                    <a:pt x="3531417" y="29447"/>
                  </a:cubicBezTo>
                  <a:lnTo>
                    <a:pt x="3531417" y="1872152"/>
                  </a:lnTo>
                  <a:cubicBezTo>
                    <a:pt x="3531417" y="1879962"/>
                    <a:pt x="3528314" y="1887452"/>
                    <a:pt x="3522792" y="1892975"/>
                  </a:cubicBezTo>
                  <a:cubicBezTo>
                    <a:pt x="3517269" y="1898497"/>
                    <a:pt x="3509779" y="1901599"/>
                    <a:pt x="3501970" y="1901599"/>
                  </a:cubicBezTo>
                  <a:lnTo>
                    <a:pt x="29447" y="1901599"/>
                  </a:lnTo>
                  <a:cubicBezTo>
                    <a:pt x="21637" y="1901599"/>
                    <a:pt x="14147" y="1898497"/>
                    <a:pt x="8625" y="1892975"/>
                  </a:cubicBezTo>
                  <a:cubicBezTo>
                    <a:pt x="3102" y="1887452"/>
                    <a:pt x="0" y="1879962"/>
                    <a:pt x="0" y="1872152"/>
                  </a:cubicBezTo>
                  <a:lnTo>
                    <a:pt x="0" y="29447"/>
                  </a:lnTo>
                  <a:cubicBezTo>
                    <a:pt x="0" y="21637"/>
                    <a:pt x="3102" y="14147"/>
                    <a:pt x="8625" y="8625"/>
                  </a:cubicBezTo>
                  <a:cubicBezTo>
                    <a:pt x="14147" y="3102"/>
                    <a:pt x="21637" y="0"/>
                    <a:pt x="29447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531416" cy="19396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69960" y="5429250"/>
            <a:ext cx="671295" cy="671295"/>
          </a:xfrm>
          <a:custGeom>
            <a:avLst/>
            <a:gdLst/>
            <a:ahLst/>
            <a:cxnLst/>
            <a:rect l="l" t="t" r="r" b="b"/>
            <a:pathLst>
              <a:path w="671295" h="671295">
                <a:moveTo>
                  <a:pt x="0" y="0"/>
                </a:moveTo>
                <a:lnTo>
                  <a:pt x="671295" y="0"/>
                </a:lnTo>
                <a:lnTo>
                  <a:pt x="671295" y="671295"/>
                </a:lnTo>
                <a:lnTo>
                  <a:pt x="0" y="6712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4169960" y="6512124"/>
            <a:ext cx="671295" cy="672978"/>
          </a:xfrm>
          <a:custGeom>
            <a:avLst/>
            <a:gdLst/>
            <a:ahLst/>
            <a:cxnLst/>
            <a:rect l="l" t="t" r="r" b="b"/>
            <a:pathLst>
              <a:path w="671295" h="672978">
                <a:moveTo>
                  <a:pt x="0" y="0"/>
                </a:moveTo>
                <a:lnTo>
                  <a:pt x="671295" y="0"/>
                </a:lnTo>
                <a:lnTo>
                  <a:pt x="671295" y="672978"/>
                </a:lnTo>
                <a:lnTo>
                  <a:pt x="0" y="672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Freeform 7"/>
          <p:cNvSpPr/>
          <p:nvPr/>
        </p:nvSpPr>
        <p:spPr>
          <a:xfrm>
            <a:off x="11278471" y="4081620"/>
            <a:ext cx="3080206" cy="3103482"/>
          </a:xfrm>
          <a:custGeom>
            <a:avLst/>
            <a:gdLst/>
            <a:ahLst/>
            <a:cxnLst/>
            <a:rect l="l" t="t" r="r" b="b"/>
            <a:pathLst>
              <a:path w="3080206" h="3103482">
                <a:moveTo>
                  <a:pt x="0" y="0"/>
                </a:moveTo>
                <a:lnTo>
                  <a:pt x="3080206" y="0"/>
                </a:lnTo>
                <a:lnTo>
                  <a:pt x="3080206" y="3103482"/>
                </a:lnTo>
                <a:lnTo>
                  <a:pt x="0" y="3103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8" name="Freeform 8"/>
          <p:cNvSpPr/>
          <p:nvPr/>
        </p:nvSpPr>
        <p:spPr>
          <a:xfrm>
            <a:off x="4234625" y="4526763"/>
            <a:ext cx="686217" cy="616737"/>
          </a:xfrm>
          <a:custGeom>
            <a:avLst/>
            <a:gdLst/>
            <a:ahLst/>
            <a:cxnLst/>
            <a:rect l="l" t="t" r="r" b="b"/>
            <a:pathLst>
              <a:path w="686217" h="616737">
                <a:moveTo>
                  <a:pt x="0" y="0"/>
                </a:moveTo>
                <a:lnTo>
                  <a:pt x="686217" y="0"/>
                </a:lnTo>
                <a:lnTo>
                  <a:pt x="686217" y="616737"/>
                </a:lnTo>
                <a:lnTo>
                  <a:pt x="0" y="6167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9" name="TextBox 9"/>
          <p:cNvSpPr txBox="1"/>
          <p:nvPr/>
        </p:nvSpPr>
        <p:spPr>
          <a:xfrm>
            <a:off x="5223894" y="4527627"/>
            <a:ext cx="5721202" cy="372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GOOGLE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Wikipedia.com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Youtube.com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FFFFF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FFFFFE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022140" y="2765842"/>
            <a:ext cx="7475763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E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REFERANCES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9011630" cy="10287000"/>
            <a:chOff x="0" y="0"/>
            <a:chExt cx="23734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3433" cy="2709333"/>
            </a:xfrm>
            <a:custGeom>
              <a:avLst/>
              <a:gdLst/>
              <a:ahLst/>
              <a:cxnLst/>
              <a:rect l="l" t="t" r="r" b="b"/>
              <a:pathLst>
                <a:path w="2373433" h="2709333">
                  <a:moveTo>
                    <a:pt x="0" y="0"/>
                  </a:moveTo>
                  <a:lnTo>
                    <a:pt x="2373433" y="0"/>
                  </a:lnTo>
                  <a:lnTo>
                    <a:pt x="23734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7343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412428" y="1878313"/>
            <a:ext cx="6555982" cy="6530373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6341" r="223" b="-20239"/>
              </a:stretch>
            </a:blipFill>
          </p:spPr>
          <p:txBody>
            <a:bodyPr/>
            <a:lstStyle/>
            <a:p>
              <a:endParaRPr lang="en-BD"/>
            </a:p>
          </p:txBody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3362" y="2358317"/>
            <a:ext cx="370248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ABOUT 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03362" y="4101360"/>
            <a:ext cx="5696769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Name: Niher Ronjon Pramanik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ID Number:0242310005341102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Batch Number &amp; SEC:40-D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Department Of Software Engineering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Daffodil International University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77007" y="1546453"/>
            <a:ext cx="12333985" cy="6617656"/>
            <a:chOff x="0" y="0"/>
            <a:chExt cx="3248457" cy="1742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48457" cy="1742922"/>
            </a:xfrm>
            <a:custGeom>
              <a:avLst/>
              <a:gdLst/>
              <a:ahLst/>
              <a:cxnLst/>
              <a:rect l="l" t="t" r="r" b="b"/>
              <a:pathLst>
                <a:path w="3248457" h="1742922">
                  <a:moveTo>
                    <a:pt x="32012" y="0"/>
                  </a:moveTo>
                  <a:lnTo>
                    <a:pt x="3216445" y="0"/>
                  </a:lnTo>
                  <a:cubicBezTo>
                    <a:pt x="3224935" y="0"/>
                    <a:pt x="3233077" y="3373"/>
                    <a:pt x="3239081" y="9376"/>
                  </a:cubicBezTo>
                  <a:cubicBezTo>
                    <a:pt x="3245084" y="15380"/>
                    <a:pt x="3248457" y="23522"/>
                    <a:pt x="3248457" y="32012"/>
                  </a:cubicBezTo>
                  <a:lnTo>
                    <a:pt x="3248457" y="1710910"/>
                  </a:lnTo>
                  <a:cubicBezTo>
                    <a:pt x="3248457" y="1719400"/>
                    <a:pt x="3245084" y="1727542"/>
                    <a:pt x="3239081" y="1733546"/>
                  </a:cubicBezTo>
                  <a:cubicBezTo>
                    <a:pt x="3233077" y="1739549"/>
                    <a:pt x="3224935" y="1742922"/>
                    <a:pt x="3216445" y="1742922"/>
                  </a:cubicBezTo>
                  <a:lnTo>
                    <a:pt x="32012" y="1742922"/>
                  </a:lnTo>
                  <a:cubicBezTo>
                    <a:pt x="14332" y="1742922"/>
                    <a:pt x="0" y="1728589"/>
                    <a:pt x="0" y="1710910"/>
                  </a:cubicBezTo>
                  <a:lnTo>
                    <a:pt x="0" y="32012"/>
                  </a:lnTo>
                  <a:cubicBezTo>
                    <a:pt x="0" y="23522"/>
                    <a:pt x="3373" y="15380"/>
                    <a:pt x="9376" y="9376"/>
                  </a:cubicBezTo>
                  <a:cubicBezTo>
                    <a:pt x="15380" y="3373"/>
                    <a:pt x="23522" y="0"/>
                    <a:pt x="32012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248457" cy="17905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892782" y="3324629"/>
            <a:ext cx="3617495" cy="3061305"/>
          </a:xfrm>
          <a:custGeom>
            <a:avLst/>
            <a:gdLst/>
            <a:ahLst/>
            <a:cxnLst/>
            <a:rect l="l" t="t" r="r" b="b"/>
            <a:pathLst>
              <a:path w="3617495" h="3061305">
                <a:moveTo>
                  <a:pt x="0" y="0"/>
                </a:moveTo>
                <a:lnTo>
                  <a:pt x="3617495" y="0"/>
                </a:lnTo>
                <a:lnTo>
                  <a:pt x="3617495" y="3061305"/>
                </a:lnTo>
                <a:lnTo>
                  <a:pt x="0" y="3061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TextBox 6"/>
          <p:cNvSpPr txBox="1"/>
          <p:nvPr/>
        </p:nvSpPr>
        <p:spPr>
          <a:xfrm>
            <a:off x="4505902" y="4095750"/>
            <a:ext cx="418183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  <a:spcBef>
                <a:spcPct val="0"/>
              </a:spcBef>
            </a:pPr>
            <a:r>
              <a:rPr lang="en-US" sz="69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709915" cy="10287000"/>
            <a:chOff x="0" y="0"/>
            <a:chExt cx="450348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348" cy="2709333"/>
            </a:xfrm>
            <a:custGeom>
              <a:avLst/>
              <a:gdLst/>
              <a:ahLst/>
              <a:cxnLst/>
              <a:rect l="l" t="t" r="r" b="b"/>
              <a:pathLst>
                <a:path w="450348" h="2709333">
                  <a:moveTo>
                    <a:pt x="0" y="0"/>
                  </a:moveTo>
                  <a:lnTo>
                    <a:pt x="450348" y="0"/>
                  </a:lnTo>
                  <a:lnTo>
                    <a:pt x="4503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50348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520371" y="2040366"/>
            <a:ext cx="4982618" cy="6695878"/>
            <a:chOff x="0" y="0"/>
            <a:chExt cx="3663950" cy="4923790"/>
          </a:xfrm>
        </p:grpSpPr>
        <p:sp>
          <p:nvSpPr>
            <p:cNvPr id="7" name="Freeform 7"/>
            <p:cNvSpPr/>
            <p:nvPr/>
          </p:nvSpPr>
          <p:spPr>
            <a:xfrm>
              <a:off x="31750" y="31750"/>
              <a:ext cx="3600450" cy="4859020"/>
            </a:xfrm>
            <a:custGeom>
              <a:avLst/>
              <a:gdLst/>
              <a:ahLst/>
              <a:cxnLst/>
              <a:rect l="l" t="t" r="r" b="b"/>
              <a:pathLst>
                <a:path w="3600450" h="485902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51280" r="-51280"/>
              </a:stretch>
            </a:blipFill>
          </p:spPr>
          <p:txBody>
            <a:bodyPr/>
            <a:lstStyle/>
            <a:p>
              <a:endParaRPr lang="en-BD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663950" cy="4923790"/>
            </a:xfrm>
            <a:custGeom>
              <a:avLst/>
              <a:gdLst/>
              <a:ahLst/>
              <a:cxnLst/>
              <a:rect l="l" t="t" r="r" b="b"/>
              <a:pathLst>
                <a:path w="3663950" h="492379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BD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323336" y="2604646"/>
            <a:ext cx="7923340" cy="87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8"/>
              </a:lnSpc>
              <a:spcBef>
                <a:spcPct val="0"/>
              </a:spcBef>
            </a:pPr>
            <a:r>
              <a:rPr lang="en-US" sz="5198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WHAT IS LINUX?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31732" y="4457064"/>
            <a:ext cx="7202540" cy="3498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88" lvl="1" indent="-431794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93C8F"/>
                </a:solidFill>
                <a:latin typeface="Oswald"/>
                <a:ea typeface="Oswald"/>
                <a:cs typeface="Oswald"/>
                <a:sym typeface="Oswald"/>
              </a:rPr>
              <a:t>Open-source operating system based on Unix.</a:t>
            </a:r>
          </a:p>
          <a:p>
            <a:pPr marL="863588" lvl="1" indent="-431794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593C8F"/>
                </a:solidFill>
                <a:latin typeface="Oswald"/>
                <a:ea typeface="Oswald"/>
                <a:cs typeface="Oswald"/>
                <a:sym typeface="Oswald"/>
              </a:rPr>
              <a:t>Developed by Linus Torvalds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93C8F"/>
                </a:solidFill>
                <a:latin typeface="Oswald"/>
                <a:ea typeface="Oswald"/>
                <a:cs typeface="Oswald"/>
                <a:sym typeface="Oswald"/>
              </a:rPr>
              <a:t>        in 1991, a student at the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93C8F"/>
                </a:solidFill>
                <a:latin typeface="Oswald"/>
                <a:ea typeface="Oswald"/>
                <a:cs typeface="Oswald"/>
                <a:sym typeface="Oswald"/>
              </a:rPr>
              <a:t>        University of Helsinki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1583682" y="1585067"/>
            <a:ext cx="15120636" cy="7116867"/>
            <a:chOff x="0" y="0"/>
            <a:chExt cx="3982390" cy="18744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2390" cy="1874401"/>
            </a:xfrm>
            <a:custGeom>
              <a:avLst/>
              <a:gdLst/>
              <a:ahLst/>
              <a:cxnLst/>
              <a:rect l="l" t="t" r="r" b="b"/>
              <a:pathLst>
                <a:path w="3982390" h="1874401">
                  <a:moveTo>
                    <a:pt x="26113" y="0"/>
                  </a:moveTo>
                  <a:lnTo>
                    <a:pt x="3956278" y="0"/>
                  </a:lnTo>
                  <a:cubicBezTo>
                    <a:pt x="3963203" y="0"/>
                    <a:pt x="3969845" y="2751"/>
                    <a:pt x="3974742" y="7648"/>
                  </a:cubicBezTo>
                  <a:cubicBezTo>
                    <a:pt x="3979639" y="12545"/>
                    <a:pt x="3982390" y="19187"/>
                    <a:pt x="3982390" y="26113"/>
                  </a:cubicBezTo>
                  <a:lnTo>
                    <a:pt x="3982390" y="1848289"/>
                  </a:lnTo>
                  <a:cubicBezTo>
                    <a:pt x="3982390" y="1855214"/>
                    <a:pt x="3979639" y="1861856"/>
                    <a:pt x="3974742" y="1866753"/>
                  </a:cubicBezTo>
                  <a:cubicBezTo>
                    <a:pt x="3969845" y="1871650"/>
                    <a:pt x="3963203" y="1874401"/>
                    <a:pt x="3956278" y="1874401"/>
                  </a:cubicBezTo>
                  <a:lnTo>
                    <a:pt x="26113" y="1874401"/>
                  </a:lnTo>
                  <a:cubicBezTo>
                    <a:pt x="19187" y="1874401"/>
                    <a:pt x="12545" y="1871650"/>
                    <a:pt x="7648" y="1866753"/>
                  </a:cubicBezTo>
                  <a:cubicBezTo>
                    <a:pt x="2751" y="1861856"/>
                    <a:pt x="0" y="1855214"/>
                    <a:pt x="0" y="1848289"/>
                  </a:cubicBezTo>
                  <a:lnTo>
                    <a:pt x="0" y="26113"/>
                  </a:lnTo>
                  <a:cubicBezTo>
                    <a:pt x="0" y="19187"/>
                    <a:pt x="2751" y="12545"/>
                    <a:pt x="7648" y="7648"/>
                  </a:cubicBezTo>
                  <a:cubicBezTo>
                    <a:pt x="12545" y="2751"/>
                    <a:pt x="19187" y="0"/>
                    <a:pt x="26113" y="0"/>
                  </a:cubicBez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82390" cy="1922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89219" y="3618221"/>
            <a:ext cx="5764664" cy="3214388"/>
          </a:xfrm>
          <a:custGeom>
            <a:avLst/>
            <a:gdLst/>
            <a:ahLst/>
            <a:cxnLst/>
            <a:rect l="l" t="t" r="r" b="b"/>
            <a:pathLst>
              <a:path w="5764664" h="3214388">
                <a:moveTo>
                  <a:pt x="0" y="0"/>
                </a:moveTo>
                <a:lnTo>
                  <a:pt x="5764665" y="0"/>
                </a:lnTo>
                <a:lnTo>
                  <a:pt x="5764665" y="3214388"/>
                </a:lnTo>
                <a:lnTo>
                  <a:pt x="0" y="32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202" r="-6685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4879013" y="2200589"/>
            <a:ext cx="7442534" cy="854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KEY FEATURES OF LINUX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3374" y="4086542"/>
            <a:ext cx="7327596" cy="2601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FREE AND OPEN SOURCE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SECURE AND STABLE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HIGHLY CUSTOMIZABLE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DIFFERENT DISTRIBUTIONS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869547" cy="10287000"/>
            <a:chOff x="0" y="0"/>
            <a:chExt cx="233601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6012" cy="2709333"/>
            </a:xfrm>
            <a:custGeom>
              <a:avLst/>
              <a:gdLst/>
              <a:ahLst/>
              <a:cxnLst/>
              <a:rect l="l" t="t" r="r" b="b"/>
              <a:pathLst>
                <a:path w="2336012" h="2709333">
                  <a:moveTo>
                    <a:pt x="0" y="0"/>
                  </a:moveTo>
                  <a:lnTo>
                    <a:pt x="2336012" y="0"/>
                  </a:lnTo>
                  <a:lnTo>
                    <a:pt x="233601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36012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>
            <a:off x="1028720" y="2186817"/>
            <a:ext cx="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11105875" y="3086100"/>
            <a:ext cx="4527978" cy="4114800"/>
          </a:xfrm>
          <a:custGeom>
            <a:avLst/>
            <a:gdLst/>
            <a:ahLst/>
            <a:cxnLst/>
            <a:rect l="l" t="t" r="r" b="b"/>
            <a:pathLst>
              <a:path w="4527978" h="4114800">
                <a:moveTo>
                  <a:pt x="0" y="0"/>
                </a:moveTo>
                <a:lnTo>
                  <a:pt x="4527978" y="0"/>
                </a:lnTo>
                <a:lnTo>
                  <a:pt x="45279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5912518" y="1403499"/>
            <a:ext cx="5193357" cy="101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2"/>
              </a:lnSpc>
              <a:spcBef>
                <a:spcPct val="0"/>
              </a:spcBef>
            </a:pPr>
            <a:r>
              <a:rPr lang="en-US" sz="5973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WHO USE </a:t>
            </a:r>
            <a:r>
              <a:rPr lang="en-US" sz="5973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LINUX</a:t>
            </a:r>
            <a:r>
              <a:rPr lang="en-US" sz="5973" b="1">
                <a:solidFill>
                  <a:srgbClr val="FBFCFC"/>
                </a:solidFill>
                <a:latin typeface="Oswald Bold"/>
                <a:ea typeface="Oswald Bold"/>
                <a:cs typeface="Oswald Bold"/>
                <a:sym typeface="Oswald Bold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8747" y="4331373"/>
            <a:ext cx="4592054" cy="255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BFCFC"/>
                </a:solidFill>
                <a:latin typeface="Oswald"/>
                <a:ea typeface="Oswald"/>
                <a:cs typeface="Oswald"/>
                <a:sym typeface="Oswald"/>
              </a:rPr>
              <a:t>857,774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BFCFC"/>
                </a:solidFill>
                <a:latin typeface="Oswald"/>
                <a:ea typeface="Oswald"/>
                <a:cs typeface="Oswald"/>
                <a:sym typeface="Oswald"/>
              </a:rPr>
              <a:t>Companies using Linux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FBFCF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62405" y="7772400"/>
            <a:ext cx="601057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25.1% MARKET SHARE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6374189" y="7926434"/>
            <a:ext cx="5539622" cy="1138140"/>
          </a:xfrm>
          <a:custGeom>
            <a:avLst/>
            <a:gdLst/>
            <a:ahLst/>
            <a:cxnLst/>
            <a:rect l="l" t="t" r="r" b="b"/>
            <a:pathLst>
              <a:path w="5539622" h="1138140">
                <a:moveTo>
                  <a:pt x="0" y="0"/>
                </a:moveTo>
                <a:lnTo>
                  <a:pt x="5539622" y="0"/>
                </a:lnTo>
                <a:lnTo>
                  <a:pt x="5539622" y="1138140"/>
                </a:lnTo>
                <a:lnTo>
                  <a:pt x="0" y="113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6322594" y="1443838"/>
            <a:ext cx="5642812" cy="3862008"/>
          </a:xfrm>
          <a:custGeom>
            <a:avLst/>
            <a:gdLst/>
            <a:ahLst/>
            <a:cxnLst/>
            <a:rect l="l" t="t" r="r" b="b"/>
            <a:pathLst>
              <a:path w="5642812" h="3862008">
                <a:moveTo>
                  <a:pt x="0" y="0"/>
                </a:moveTo>
                <a:lnTo>
                  <a:pt x="5642812" y="0"/>
                </a:lnTo>
                <a:lnTo>
                  <a:pt x="5642812" y="3862008"/>
                </a:lnTo>
                <a:lnTo>
                  <a:pt x="0" y="38620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55" b="-3955"/>
            </a:stretch>
          </a:blipFill>
          <a:ln w="476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BD"/>
          </a:p>
        </p:txBody>
      </p:sp>
      <p:sp>
        <p:nvSpPr>
          <p:cNvPr id="5" name="TextBox 5"/>
          <p:cNvSpPr txBox="1"/>
          <p:nvPr/>
        </p:nvSpPr>
        <p:spPr>
          <a:xfrm>
            <a:off x="5157618" y="5877346"/>
            <a:ext cx="8239258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8% OF THOSE COMPANIES REVENUES ARE MORE THAN A BILLION DOLLAR!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3" name="Freeform 3"/>
          <p:cNvSpPr/>
          <p:nvPr/>
        </p:nvSpPr>
        <p:spPr>
          <a:xfrm>
            <a:off x="6374189" y="7904820"/>
            <a:ext cx="5539622" cy="1138140"/>
          </a:xfrm>
          <a:custGeom>
            <a:avLst/>
            <a:gdLst/>
            <a:ahLst/>
            <a:cxnLst/>
            <a:rect l="l" t="t" r="r" b="b"/>
            <a:pathLst>
              <a:path w="5539622" h="1138140">
                <a:moveTo>
                  <a:pt x="0" y="0"/>
                </a:moveTo>
                <a:lnTo>
                  <a:pt x="5539622" y="0"/>
                </a:lnTo>
                <a:lnTo>
                  <a:pt x="5539622" y="1138140"/>
                </a:lnTo>
                <a:lnTo>
                  <a:pt x="0" y="1138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4" name="Freeform 4"/>
          <p:cNvSpPr/>
          <p:nvPr/>
        </p:nvSpPr>
        <p:spPr>
          <a:xfrm>
            <a:off x="12321121" y="6809908"/>
            <a:ext cx="3489144" cy="2233052"/>
          </a:xfrm>
          <a:custGeom>
            <a:avLst/>
            <a:gdLst/>
            <a:ahLst/>
            <a:cxnLst/>
            <a:rect l="l" t="t" r="r" b="b"/>
            <a:pathLst>
              <a:path w="3489144" h="2233052">
                <a:moveTo>
                  <a:pt x="0" y="0"/>
                </a:moveTo>
                <a:lnTo>
                  <a:pt x="3489144" y="0"/>
                </a:lnTo>
                <a:lnTo>
                  <a:pt x="3489144" y="2233052"/>
                </a:lnTo>
                <a:lnTo>
                  <a:pt x="0" y="2233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5" name="Freeform 5"/>
          <p:cNvSpPr/>
          <p:nvPr/>
        </p:nvSpPr>
        <p:spPr>
          <a:xfrm>
            <a:off x="14811079" y="3905111"/>
            <a:ext cx="2733159" cy="2221313"/>
          </a:xfrm>
          <a:custGeom>
            <a:avLst/>
            <a:gdLst/>
            <a:ahLst/>
            <a:cxnLst/>
            <a:rect l="l" t="t" r="r" b="b"/>
            <a:pathLst>
              <a:path w="2733159" h="2221313">
                <a:moveTo>
                  <a:pt x="0" y="0"/>
                </a:moveTo>
                <a:lnTo>
                  <a:pt x="2733159" y="0"/>
                </a:lnTo>
                <a:lnTo>
                  <a:pt x="2733159" y="2221313"/>
                </a:lnTo>
                <a:lnTo>
                  <a:pt x="0" y="22213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6" name="Freeform 6"/>
          <p:cNvSpPr/>
          <p:nvPr/>
        </p:nvSpPr>
        <p:spPr>
          <a:xfrm>
            <a:off x="11183405" y="3075689"/>
            <a:ext cx="3284774" cy="3050734"/>
          </a:xfrm>
          <a:custGeom>
            <a:avLst/>
            <a:gdLst/>
            <a:ahLst/>
            <a:cxnLst/>
            <a:rect l="l" t="t" r="r" b="b"/>
            <a:pathLst>
              <a:path w="3284774" h="3050734">
                <a:moveTo>
                  <a:pt x="0" y="0"/>
                </a:moveTo>
                <a:lnTo>
                  <a:pt x="3284774" y="0"/>
                </a:lnTo>
                <a:lnTo>
                  <a:pt x="3284774" y="3050735"/>
                </a:lnTo>
                <a:lnTo>
                  <a:pt x="0" y="30507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5024371" y="1421309"/>
            <a:ext cx="8239258" cy="920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WHERE IS LINUX USED?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0660" y="3288423"/>
            <a:ext cx="9143612" cy="421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endParaRPr/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DESKTOP COMPUTERS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ANDROID SMARTPHONES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SERVERS AND CLOUD COMPUTING</a:t>
            </a:r>
          </a:p>
          <a:p>
            <a:pPr marL="863601" lvl="1" indent="-431801" algn="l">
              <a:lnSpc>
                <a:spcPts val="5600"/>
              </a:lnSpc>
              <a:buFont typeface="Arial"/>
              <a:buChar char="•"/>
            </a:pPr>
            <a:r>
              <a:rPr lang="en-US" sz="4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IOT DEVICES AND SUPERCOMPUTERS</a:t>
            </a:r>
          </a:p>
          <a:p>
            <a:pPr algn="l">
              <a:lnSpc>
                <a:spcPts val="5600"/>
              </a:lnSpc>
            </a:pPr>
            <a:endParaRPr lang="en-US" sz="4000" b="1">
              <a:solidFill>
                <a:srgbClr val="593C8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  <p:txBody>
          <a:bodyPr/>
          <a:lstStyle/>
          <a:p>
            <a:endParaRPr lang="en-BD"/>
          </a:p>
        </p:txBody>
      </p:sp>
      <p:grpSp>
        <p:nvGrpSpPr>
          <p:cNvPr id="3" name="Group 3"/>
          <p:cNvGrpSpPr/>
          <p:nvPr/>
        </p:nvGrpSpPr>
        <p:grpSpPr>
          <a:xfrm>
            <a:off x="8696543" y="-811414"/>
            <a:ext cx="10825399" cy="12257877"/>
            <a:chOff x="0" y="0"/>
            <a:chExt cx="2851134" cy="3228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1134" cy="3228412"/>
            </a:xfrm>
            <a:custGeom>
              <a:avLst/>
              <a:gdLst/>
              <a:ahLst/>
              <a:cxnLst/>
              <a:rect l="l" t="t" r="r" b="b"/>
              <a:pathLst>
                <a:path w="2851134" h="3228412">
                  <a:moveTo>
                    <a:pt x="0" y="0"/>
                  </a:moveTo>
                  <a:lnTo>
                    <a:pt x="2851134" y="0"/>
                  </a:lnTo>
                  <a:lnTo>
                    <a:pt x="2851134" y="3228412"/>
                  </a:lnTo>
                  <a:lnTo>
                    <a:pt x="0" y="3228412"/>
                  </a:lnTo>
                  <a:close/>
                </a:path>
              </a:pathLst>
            </a:custGeom>
            <a:solidFill>
              <a:srgbClr val="593C8F"/>
            </a:solidFill>
          </p:spPr>
          <p:txBody>
            <a:bodyPr/>
            <a:lstStyle/>
            <a:p>
              <a:endParaRPr lang="en-B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851134" cy="3276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447269" y="4011421"/>
            <a:ext cx="3315049" cy="3637914"/>
          </a:xfrm>
          <a:custGeom>
            <a:avLst/>
            <a:gdLst/>
            <a:ahLst/>
            <a:cxnLst/>
            <a:rect l="l" t="t" r="r" b="b"/>
            <a:pathLst>
              <a:path w="3315049" h="3637914">
                <a:moveTo>
                  <a:pt x="0" y="0"/>
                </a:moveTo>
                <a:lnTo>
                  <a:pt x="3315050" y="0"/>
                </a:lnTo>
                <a:lnTo>
                  <a:pt x="3315050" y="3637914"/>
                </a:lnTo>
                <a:lnTo>
                  <a:pt x="0" y="3637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BD"/>
          </a:p>
        </p:txBody>
      </p:sp>
      <p:sp>
        <p:nvSpPr>
          <p:cNvPr id="7" name="TextBox 7"/>
          <p:cNvSpPr txBox="1"/>
          <p:nvPr/>
        </p:nvSpPr>
        <p:spPr>
          <a:xfrm>
            <a:off x="1448070" y="2261996"/>
            <a:ext cx="560308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593C8F"/>
                </a:solidFill>
                <a:latin typeface="Oswald Bold"/>
                <a:ea typeface="Oswald Bold"/>
                <a:cs typeface="Oswald Bold"/>
                <a:sym typeface="Oswald Bold"/>
              </a:rPr>
              <a:t>LINUX ARCHITECTURE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04437" y="3257357"/>
            <a:ext cx="651147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 kernel is the core part of an operating system. It acts as a bridge between software applications and the hardware of a computer.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072158" y="1134171"/>
            <a:ext cx="6511472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KERNEL: THE CORE OF LINUX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4437" y="2587751"/>
            <a:ext cx="65114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WHAT IS KARNEL?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4437" y="5532881"/>
            <a:ext cx="6511472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TYPES OF KERNEL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04437" y="6186931"/>
            <a:ext cx="6511472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Monolithic Kernel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Micro Kernel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Hybrid Kernel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1246</Words>
  <Application>Microsoft Macintosh PowerPoint</Application>
  <PresentationFormat>Custom</PresentationFormat>
  <Paragraphs>183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League Spartan</vt:lpstr>
      <vt:lpstr>Oswald Bold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Presentation</dc:title>
  <cp:lastModifiedBy>Niher  
Ronjon</cp:lastModifiedBy>
  <cp:revision>3</cp:revision>
  <dcterms:created xsi:type="dcterms:W3CDTF">2006-08-16T00:00:00Z</dcterms:created>
  <dcterms:modified xsi:type="dcterms:W3CDTF">2024-12-15T07:38:56Z</dcterms:modified>
  <dc:identifier>DAGUX9R2Ctk</dc:identifier>
</cp:coreProperties>
</file>